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2"/>
  </p:notesMasterIdLst>
  <p:sldIdLst>
    <p:sldId id="256" r:id="rId27"/>
    <p:sldId id="257" r:id="rId28"/>
    <p:sldId id="258" r:id="rId29"/>
    <p:sldId id="259" r:id="rId30"/>
    <p:sldId id="260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Lexend Deca" charset="1" panose="00000000000000000000"/>
      <p:regular r:id="rId14"/>
    </p:embeddedFont>
    <p:embeddedFont>
      <p:font typeface="Aileron" charset="1" panose="00000500000000000000"/>
      <p:regular r:id="rId15"/>
    </p:embeddedFont>
    <p:embeddedFont>
      <p:font typeface="Aileron Bold" charset="1" panose="00000800000000000000"/>
      <p:regular r:id="rId16"/>
    </p:embeddedFont>
    <p:embeddedFont>
      <p:font typeface="Aileron Italics" charset="1" panose="00000500000000000000"/>
      <p:regular r:id="rId17"/>
    </p:embeddedFont>
    <p:embeddedFont>
      <p:font typeface="Aileron Bold Italics" charset="1" panose="00000800000000000000"/>
      <p:regular r:id="rId18"/>
    </p:embeddedFont>
    <p:embeddedFont>
      <p:font typeface="Aileron Thin" charset="1" panose="00000300000000000000"/>
      <p:regular r:id="rId19"/>
    </p:embeddedFont>
    <p:embeddedFont>
      <p:font typeface="Aileron Thin Italics" charset="1" panose="00000300000000000000"/>
      <p:regular r:id="rId20"/>
    </p:embeddedFont>
    <p:embeddedFont>
      <p:font typeface="Aileron Light" charset="1" panose="00000400000000000000"/>
      <p:regular r:id="rId21"/>
    </p:embeddedFont>
    <p:embeddedFont>
      <p:font typeface="Aileron Light Italics" charset="1" panose="00000400000000000000"/>
      <p:regular r:id="rId22"/>
    </p:embeddedFont>
    <p:embeddedFont>
      <p:font typeface="Aileron Ultra-Bold" charset="1" panose="00000A00000000000000"/>
      <p:regular r:id="rId23"/>
    </p:embeddedFont>
    <p:embeddedFont>
      <p:font typeface="Aileron Ultra-Bold Italics" charset="1" panose="00000A00000000000000"/>
      <p:regular r:id="rId24"/>
    </p:embeddedFont>
    <p:embeddedFont>
      <p:font typeface="Aileron Heavy" charset="1" panose="00000A00000000000000"/>
      <p:regular r:id="rId25"/>
    </p:embeddedFont>
    <p:embeddedFont>
      <p:font typeface="Aileron Heavy Italics" charset="1" panose="00000A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notesMasters/notesMaster1.xml" Type="http://schemas.openxmlformats.org/officeDocument/2006/relationships/notesMaster"/><Relationship Id="rId33" Target="theme/theme2.xml" Type="http://schemas.openxmlformats.org/officeDocument/2006/relationships/theme"/><Relationship Id="rId34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我们通过观察，问卷和文献研究来深入了解目标人群的具体情况和目前面临的问题。</a:t>
            </a:r>
          </a:p>
          <a:p>
            <a:r>
              <a:rPr lang="en-US"/>
              <a:t>We used observations, questionnaires and literature research to gain insight into the specifics of the target population and the problems they are currently facing.</a:t>
            </a:r>
          </a:p>
          <a:p>
            <a:r>
              <a:rPr lang="en-US"/>
              <a:t>观察的地点选择了一个在施工中的房屋，我们发现建筑工人们在不间断的从事高强度的体力活动，并且很少休息。</a:t>
            </a:r>
          </a:p>
          <a:p>
            <a:r>
              <a:rPr lang="en-US"/>
              <a:t>The location of our observation was at a house under construction. We found workers engaged in intense physical activity without interruption and with few breaks.</a:t>
            </a:r>
          </a:p>
          <a:p>
            <a:r>
              <a:rPr lang="en-US"/>
              <a:t>我们利用问卷采访了7位卡车司机，10位厨师以及8水电工，问卷的目的是了解他们包括饮食习惯和体重情况。我们发现64%的受访者以快餐食品为主，其中37%不了解健康饮食搭配方面的知识。65%的人认为自己是超重的。</a:t>
            </a:r>
          </a:p>
          <a:p>
            <a:r>
              <a:rPr lang="en-US"/>
              <a:t>In addition, we utilized a questionnaire to learn about 7 truck drivers, 10 chefs, and 8 plumbers to understanding their eating habits and weight. We found that 64% of the respondents consumed mainly fast food, 37% of them dont know about dietary combinations, and 55% considered themselves to be overweight. </a:t>
            </a:r>
          </a:p>
          <a:p>
            <a:r>
              <a:rPr lang="en-US"/>
              <a:t>我们还查阅了最近的新闻和文献，研究发现超过25%的蓝领没有吃早餐的习惯，且由于工作压力太大，大部分人有持续喝酒和抽烟的习惯。</a:t>
            </a:r>
          </a:p>
          <a:p>
            <a:r>
              <a:rPr lang="en-US"/>
              <a:t>We also reviewed news and literature, which found that more than 25% of blue-collar workers do not eat breakfast, and most have a habit of continuous drinking and smoking due to work stress.</a:t>
            </a:r>
          </a:p>
          <a:p>
            <a:r>
              <a:rPr lang="en-US"/>
              <a:t>通过以上的调查，我们发现大部分目标人群的健康意识较为薄弱，从而养成了消极的生活习惯，增加了超重和肥胖的风险。</a:t>
            </a:r>
          </a:p>
          <a:p>
            <a:r>
              <a:rPr lang="en-US"/>
              <a:t>Through the above survey, we found that most of people has a weak health awareness, which leads to negative lifestyle habits and increases the risk of overweight and obesity.</a:t>
            </a:r>
          </a:p>
          <a:p>
            <a:r>
              <a:rPr lang="en-US"/>
              <a:t>因此，我们的目标人群是蓝领，他们普遍缺乏积极的饮食习惯，并且从事长时间体力劳动，并且面临超重的风险。</a:t>
            </a:r>
          </a:p>
          <a:p>
            <a:r>
              <a:rPr lang="en-US"/>
              <a:t>Therefore, our target users are blue-collar  who generally lacks active eating habits and works long hours of physical labor and is at risk of being overweight.</a:t>
            </a:r>
          </a:p>
          <a:p>
            <a:r>
              <a:rPr lang="en-US"/>
              <a:t>因此，我们建立了一个Persona来代表了一个典型的用户群体，为我们未来的设计提供支持。</a:t>
            </a:r>
          </a:p>
          <a:p>
            <a:r>
              <a:rPr lang="en-US"/>
              <a:t>we also created a Persona to represent a typical user group to support our future design.</a:t>
            </a:r>
          </a:p>
          <a:p>
            <a:r>
              <a:rPr lang="en-US"/>
              <a:t>设计的机会包括为用户提供饮食建议和规划，帮助用户建立正确的饮食观念以及了解肥胖带来的危害。我们利用AI分析用户现有的饮食习惯，并通过大数据为用户提供适合的饮食结构，包含食品名字购买途径等。</a:t>
            </a:r>
          </a:p>
          <a:p>
            <a:r>
              <a:rPr lang="en-US"/>
              <a:t>The first design opportunity is to provide users with dietary advice and planning to help them establish a correct dietary concept and understand the hazards associated with obesity.</a:t>
            </a:r>
          </a:p>
          <a:p>
            <a:r>
              <a:rPr lang="en-US"/>
              <a:t>We can use AI to analyze the user's existing dietary habits and use big data to provide the user with a suitable dietary structure that includes food name purchase paths.</a:t>
            </a:r>
          </a:p>
          <a:p>
            <a:r>
              <a:rPr lang="en-US"/>
              <a:t>第二个设计机会，利用技术扫描食物的成分，用户可以清晰的了解到消耗的卡路里和营养结构，为用户饮食提供明确的帮助。</a:t>
            </a:r>
          </a:p>
          <a:p>
            <a:r>
              <a:rPr lang="en-US"/>
              <a:t>这可能会涉及到图像扫描和分析技术。这个概念参考了google识图功能。</a:t>
            </a:r>
          </a:p>
          <a:p>
            <a:r>
              <a:rPr lang="en-US"/>
              <a:t> The second design opportunity is to utilize technology to scan the composition of food ;users can have a clear understanding of the calories consumed and the nutritional structure, to provid a clear help for their diet. </a:t>
            </a:r>
          </a:p>
          <a:p>
            <a:r>
              <a:rPr lang="en-US"/>
              <a:t>This may involve image scanning and analysis techniques. This concept references the google literacy feature.</a:t>
            </a:r>
          </a:p>
          <a:p>
            <a:r>
              <a:rPr lang="en-US"/>
              <a:t>另一个设计机会是建立一个沟通和互助的平台。用户可以在平台分享彼此的饮食习惯和经验，利用社群的力量提升彼此的健康知识，建立良好的饮食习惯。</a:t>
            </a:r>
          </a:p>
          <a:p>
            <a:r>
              <a:rPr lang="en-US"/>
              <a:t>Another design opportunity is to establish a platform for communication and mutual support. Users can share their dietary habits and experiences, utilizing the power of community to enhance their health knowledge and establish good eating habits.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slide2.xml" Type="http://schemas.openxmlformats.org/officeDocument/2006/relationships/slid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https://www.couriermail.com.au/news/queensland/bundaberg/one-in-four-blue-collar-workers-regularly-skip-breakfast/news-story/a5e9d07f25478b156cc23f8040ae31cd" TargetMode="External" Type="http://schemas.openxmlformats.org/officeDocument/2006/relationships/hyperlink"/><Relationship Id="rId8" Target="https://academic.oup.com/heapro/article/38/3/daad052/7209682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slide2.xml" Type="http://schemas.openxmlformats.org/officeDocument/2006/relationships/slid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6375" y="606813"/>
            <a:ext cx="11545850" cy="11545850"/>
          </a:xfrm>
          <a:custGeom>
            <a:avLst/>
            <a:gdLst/>
            <a:ahLst/>
            <a:cxnLst/>
            <a:rect r="r" b="b" t="t" l="l"/>
            <a:pathLst>
              <a:path h="11545850" w="11545850">
                <a:moveTo>
                  <a:pt x="0" y="0"/>
                </a:moveTo>
                <a:lnTo>
                  <a:pt x="11545850" y="0"/>
                </a:lnTo>
                <a:lnTo>
                  <a:pt x="11545850" y="11545850"/>
                </a:lnTo>
                <a:lnTo>
                  <a:pt x="0" y="1154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69583" y="5204334"/>
            <a:ext cx="7258834" cy="7258834"/>
          </a:xfrm>
          <a:custGeom>
            <a:avLst/>
            <a:gdLst/>
            <a:ahLst/>
            <a:cxnLst/>
            <a:rect r="r" b="b" t="t" l="l"/>
            <a:pathLst>
              <a:path h="7258834" w="7258834">
                <a:moveTo>
                  <a:pt x="0" y="0"/>
                </a:moveTo>
                <a:lnTo>
                  <a:pt x="7258834" y="0"/>
                </a:lnTo>
                <a:lnTo>
                  <a:pt x="7258834" y="7258835"/>
                </a:lnTo>
                <a:lnTo>
                  <a:pt x="0" y="7258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3049780"/>
          <a:ext cx="7315200" cy="5133975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</a:rPr>
                        <a:t>Anqi Liao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</a:rPr>
                        <a:t>Leadership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</a:rPr>
                        <a:t>Ye Liu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</a:rPr>
                        <a:t>Flexibility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</a:rPr>
                        <a:t>Mingkai Lu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</a:rPr>
                        <a:t>Creativity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</a:rPr>
                        <a:t>Jiale Yu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000000"/>
                          </a:solidFill>
                          <a:latin typeface="DM Sans"/>
                          <a:hlinkClick r:id="rId6" action="ppaction://hlinksldjump"/>
                        </a:rPr>
                        <a:t>Adaptability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</a:rPr>
                        <a:t>Dongdong 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</a:rPr>
                        <a:t>Resource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509612" y="1272414"/>
            <a:ext cx="9522934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Lexend Deca"/>
              </a:rPr>
              <a:t>Team Advantage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762014" y="2750695"/>
            <a:ext cx="7787926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 u="none">
                <a:solidFill>
                  <a:srgbClr val="000000"/>
                </a:solidFill>
                <a:latin typeface="DM Sans"/>
              </a:rPr>
              <a:t>Good Collaboration and Communication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62014" y="4415674"/>
            <a:ext cx="6024896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DM Sans"/>
                <a:hlinkClick r:id="rId6" action="ppaction://hlinksldjump"/>
              </a:rPr>
              <a:t>Adaptability and Flexibility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2014" y="7532263"/>
            <a:ext cx="6024896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 u="none">
                <a:solidFill>
                  <a:srgbClr val="000000"/>
                </a:solidFill>
                <a:latin typeface="DM Sans"/>
              </a:rPr>
              <a:t>Resources and Network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2014" y="6080653"/>
            <a:ext cx="6024896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 u="none">
                <a:solidFill>
                  <a:srgbClr val="000000"/>
                </a:solidFill>
                <a:latin typeface="DM Sans"/>
              </a:rPr>
              <a:t>Creativity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517588" y="0"/>
            <a:ext cx="7770412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1513127" y="1930302"/>
            <a:ext cx="5863472" cy="6231371"/>
            <a:chOff x="0" y="0"/>
            <a:chExt cx="7817963" cy="830849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817963" cy="830849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CD4A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973334" y="2437200"/>
              <a:ext cx="5871294" cy="587129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EBFE3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057841" y="4606214"/>
              <a:ext cx="3702280" cy="3702280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C3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26507" y="770427"/>
              <a:ext cx="2964949" cy="1247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9"/>
                </a:lnSpc>
              </a:pPr>
              <a:r>
                <a:rPr lang="en-US" sz="2586">
                  <a:solidFill>
                    <a:srgbClr val="000000"/>
                  </a:solidFill>
                  <a:latin typeface="DM Sans"/>
                </a:rPr>
                <a:t>understanding our health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426507" y="6048764"/>
              <a:ext cx="2964949" cy="565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5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426507" y="3400866"/>
              <a:ext cx="2964949" cy="1814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5"/>
                </a:lnSpc>
              </a:pPr>
              <a:r>
                <a:rPr lang="en-US" sz="2457">
                  <a:solidFill>
                    <a:srgbClr val="000000"/>
                  </a:solidFill>
                  <a:latin typeface="DM Sans"/>
                </a:rPr>
                <a:t>Overweight Australian adults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14489" y="1930302"/>
            <a:ext cx="2492115" cy="3294312"/>
          </a:xfrm>
          <a:custGeom>
            <a:avLst/>
            <a:gdLst/>
            <a:ahLst/>
            <a:cxnLst/>
            <a:rect r="r" b="b" t="t" l="l"/>
            <a:pathLst>
              <a:path h="3294312" w="2492115">
                <a:moveTo>
                  <a:pt x="0" y="0"/>
                </a:moveTo>
                <a:lnTo>
                  <a:pt x="2492115" y="0"/>
                </a:lnTo>
                <a:lnTo>
                  <a:pt x="2492115" y="3294312"/>
                </a:lnTo>
                <a:lnTo>
                  <a:pt x="0" y="3294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29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65572" y="1839464"/>
            <a:ext cx="2588974" cy="3475989"/>
          </a:xfrm>
          <a:custGeom>
            <a:avLst/>
            <a:gdLst/>
            <a:ahLst/>
            <a:cxnLst/>
            <a:rect r="r" b="b" t="t" l="l"/>
            <a:pathLst>
              <a:path h="3475989" w="2588974">
                <a:moveTo>
                  <a:pt x="0" y="0"/>
                </a:moveTo>
                <a:lnTo>
                  <a:pt x="2588974" y="0"/>
                </a:lnTo>
                <a:lnTo>
                  <a:pt x="2588974" y="3475989"/>
                </a:lnTo>
                <a:lnTo>
                  <a:pt x="0" y="3475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87690" y="2451107"/>
            <a:ext cx="2240536" cy="3165975"/>
          </a:xfrm>
          <a:custGeom>
            <a:avLst/>
            <a:gdLst/>
            <a:ahLst/>
            <a:cxnLst/>
            <a:rect r="r" b="b" t="t" l="l"/>
            <a:pathLst>
              <a:path h="3165975" w="2240536">
                <a:moveTo>
                  <a:pt x="0" y="0"/>
                </a:moveTo>
                <a:lnTo>
                  <a:pt x="2240535" y="0"/>
                </a:lnTo>
                <a:lnTo>
                  <a:pt x="2240535" y="3165975"/>
                </a:lnTo>
                <a:lnTo>
                  <a:pt x="0" y="3165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713514" y="1839464"/>
            <a:ext cx="2430486" cy="3292558"/>
          </a:xfrm>
          <a:custGeom>
            <a:avLst/>
            <a:gdLst/>
            <a:ahLst/>
            <a:cxnLst/>
            <a:rect r="r" b="b" t="t" l="l"/>
            <a:pathLst>
              <a:path h="3292558" w="2430486">
                <a:moveTo>
                  <a:pt x="0" y="0"/>
                </a:moveTo>
                <a:lnTo>
                  <a:pt x="2430486" y="0"/>
                </a:lnTo>
                <a:lnTo>
                  <a:pt x="2430486" y="3292558"/>
                </a:lnTo>
                <a:lnTo>
                  <a:pt x="0" y="3292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60059" y="2451107"/>
            <a:ext cx="2321036" cy="3165975"/>
          </a:xfrm>
          <a:custGeom>
            <a:avLst/>
            <a:gdLst/>
            <a:ahLst/>
            <a:cxnLst/>
            <a:rect r="r" b="b" t="t" l="l"/>
            <a:pathLst>
              <a:path h="3165975" w="2321036">
                <a:moveTo>
                  <a:pt x="0" y="0"/>
                </a:moveTo>
                <a:lnTo>
                  <a:pt x="2321036" y="0"/>
                </a:lnTo>
                <a:lnTo>
                  <a:pt x="2321036" y="3165975"/>
                </a:lnTo>
                <a:lnTo>
                  <a:pt x="0" y="316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7231" y="439289"/>
            <a:ext cx="1139065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Lexend Deca"/>
              </a:rPr>
              <a:t>Domain: Understanding our Health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69851" y="7030276"/>
            <a:ext cx="6612851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M Sans"/>
              </a:rPr>
              <a:t>blue - collar worker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231" y="1813267"/>
            <a:ext cx="164187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M Sans"/>
              </a:rPr>
              <a:t>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1419" y="6166869"/>
            <a:ext cx="253246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M Sans"/>
              </a:rPr>
              <a:t>2.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4489" y="6005499"/>
            <a:ext cx="8919867" cy="645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3"/>
              </a:lnSpc>
            </a:pPr>
            <a:r>
              <a:rPr lang="en-US" sz="1749">
                <a:solidFill>
                  <a:srgbClr val="000000"/>
                </a:solidFill>
                <a:latin typeface="DM Sans"/>
              </a:rPr>
              <a:t>Obesity trends in Australian adults (no date) Obesity Evidence Hub. Available at: https://www.obesityevidencehub.org.au/collections/trends/adults-australia (Accessed: 30 August 2023).</a:t>
            </a:r>
          </a:p>
          <a:p>
            <a:pPr algn="ctr">
              <a:lnSpc>
                <a:spcPts val="2623"/>
              </a:lnSpc>
            </a:pPr>
          </a:p>
          <a:p>
            <a:pPr algn="ctr">
              <a:lnSpc>
                <a:spcPts val="2623"/>
              </a:lnSpc>
            </a:pPr>
            <a:r>
              <a:rPr lang="en-US" sz="1749">
                <a:solidFill>
                  <a:srgbClr val="000000"/>
                </a:solidFill>
                <a:latin typeface="DM Sans"/>
              </a:rPr>
              <a:t>National Health Survey: First Results, 2017-18 financial year (no date) Australian Bureau of Statistics. Available at: https://www.abs.gov.au/statistics/health/health-conditions-and-risks/national-health-survey-first-results/latest-release (Accessed: 30 August 2023).</a:t>
            </a:r>
          </a:p>
          <a:p>
            <a:pPr algn="ctr">
              <a:lnSpc>
                <a:spcPts val="2623"/>
              </a:lnSpc>
            </a:pPr>
          </a:p>
          <a:p>
            <a:pPr algn="ctr">
              <a:lnSpc>
                <a:spcPts val="2623"/>
              </a:lnSpc>
            </a:pPr>
            <a:r>
              <a:rPr lang="en-US" sz="1749">
                <a:solidFill>
                  <a:srgbClr val="000000"/>
                </a:solidFill>
                <a:latin typeface="DM Sans"/>
              </a:rPr>
              <a:t>(No date) Researchrepository.rmit.edu.au. Available at: https://researchrepository.rmit.edu.au/esploro/outputs/journalArticle/Improving-the-health-of-male-blue/9921862033401341 (Accessed: 30 August 2023).</a:t>
            </a:r>
          </a:p>
          <a:p>
            <a:pPr algn="ctr">
              <a:lnSpc>
                <a:spcPts val="2623"/>
              </a:lnSpc>
            </a:pPr>
          </a:p>
          <a:p>
            <a:pPr algn="ctr">
              <a:lnSpc>
                <a:spcPts val="2623"/>
              </a:lnSpc>
            </a:pPr>
          </a:p>
          <a:p>
            <a:pPr algn="ctr">
              <a:lnSpc>
                <a:spcPts val="2623"/>
              </a:lnSpc>
            </a:pPr>
          </a:p>
          <a:p>
            <a:pPr algn="ctr">
              <a:lnSpc>
                <a:spcPts val="2623"/>
              </a:lnSpc>
            </a:pPr>
          </a:p>
          <a:p>
            <a:pPr algn="ctr">
              <a:lnSpc>
                <a:spcPts val="2623"/>
              </a:lnSpc>
            </a:pPr>
          </a:p>
          <a:p>
            <a:pPr algn="ctr">
              <a:lnSpc>
                <a:spcPts val="2623"/>
              </a:lnSpc>
            </a:pPr>
          </a:p>
          <a:p>
            <a:pPr algn="ctr">
              <a:lnSpc>
                <a:spcPts val="2623"/>
              </a:lnSpc>
            </a:pPr>
          </a:p>
          <a:p>
            <a:pPr algn="ctr">
              <a:lnSpc>
                <a:spcPts val="26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59910" y="2063998"/>
            <a:ext cx="6687144" cy="3354849"/>
          </a:xfrm>
          <a:custGeom>
            <a:avLst/>
            <a:gdLst/>
            <a:ahLst/>
            <a:cxnLst/>
            <a:rect r="r" b="b" t="t" l="l"/>
            <a:pathLst>
              <a:path h="3354849" w="6687144">
                <a:moveTo>
                  <a:pt x="0" y="0"/>
                </a:moveTo>
                <a:lnTo>
                  <a:pt x="6687144" y="0"/>
                </a:lnTo>
                <a:lnTo>
                  <a:pt x="6687144" y="3354849"/>
                </a:lnTo>
                <a:lnTo>
                  <a:pt x="0" y="3354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7989" y="1788651"/>
            <a:ext cx="2052542" cy="1212684"/>
          </a:xfrm>
          <a:custGeom>
            <a:avLst/>
            <a:gdLst/>
            <a:ahLst/>
            <a:cxnLst/>
            <a:rect r="r" b="b" t="t" l="l"/>
            <a:pathLst>
              <a:path h="1212684" w="2052542">
                <a:moveTo>
                  <a:pt x="0" y="0"/>
                </a:moveTo>
                <a:lnTo>
                  <a:pt x="2052543" y="0"/>
                </a:lnTo>
                <a:lnTo>
                  <a:pt x="2052543" y="1212684"/>
                </a:lnTo>
                <a:lnTo>
                  <a:pt x="0" y="1212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39755" y="1788651"/>
            <a:ext cx="2155882" cy="1212684"/>
          </a:xfrm>
          <a:custGeom>
            <a:avLst/>
            <a:gdLst/>
            <a:ahLst/>
            <a:cxnLst/>
            <a:rect r="r" b="b" t="t" l="l"/>
            <a:pathLst>
              <a:path h="1212684" w="2155882">
                <a:moveTo>
                  <a:pt x="0" y="0"/>
                </a:moveTo>
                <a:lnTo>
                  <a:pt x="2155883" y="0"/>
                </a:lnTo>
                <a:lnTo>
                  <a:pt x="2155883" y="1212684"/>
                </a:lnTo>
                <a:lnTo>
                  <a:pt x="0" y="1212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09289" y="344235"/>
            <a:ext cx="1435773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Audience &amp; Design Opportunity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10321" y="7017176"/>
            <a:ext cx="3224739" cy="49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3"/>
              </a:lnSpc>
            </a:pPr>
            <a:r>
              <a:rPr lang="en-US" sz="2788">
                <a:solidFill>
                  <a:srgbClr val="000000"/>
                </a:solidFill>
                <a:latin typeface="DM Sans"/>
              </a:rPr>
              <a:t>(</a:t>
            </a:r>
            <a:r>
              <a:rPr lang="en-US" sz="2788" u="none">
                <a:solidFill>
                  <a:srgbClr val="000000"/>
                </a:solidFill>
                <a:latin typeface="DM Sans"/>
              </a:rPr>
              <a:t>blue-collar)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5798" y="3560447"/>
            <a:ext cx="8949425" cy="169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4" indent="-248287" lvl="1">
              <a:lnSpc>
                <a:spcPts val="46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DM Sans"/>
              </a:rPr>
              <a:t>55</a:t>
            </a:r>
            <a:r>
              <a:rPr lang="en-US" sz="2300" u="none">
                <a:solidFill>
                  <a:srgbClr val="000000"/>
                </a:solidFill>
                <a:latin typeface="DM Sans"/>
              </a:rPr>
              <a:t>% Mainly fast food</a:t>
            </a:r>
          </a:p>
          <a:p>
            <a:pPr marL="496574" indent="-248287" lvl="1">
              <a:lnSpc>
                <a:spcPts val="4600"/>
              </a:lnSpc>
              <a:buFont typeface="Arial"/>
              <a:buChar char="•"/>
            </a:pPr>
            <a:r>
              <a:rPr lang="en-US" sz="2300" u="none">
                <a:solidFill>
                  <a:srgbClr val="000000"/>
                </a:solidFill>
                <a:latin typeface="DM Sans"/>
              </a:rPr>
              <a:t>37% don't understand healthy food combinations</a:t>
            </a:r>
          </a:p>
          <a:p>
            <a:pPr marL="496574" indent="-248287" lvl="1">
              <a:lnSpc>
                <a:spcPts val="4600"/>
              </a:lnSpc>
              <a:buFont typeface="Arial"/>
              <a:buChar char="•"/>
            </a:pPr>
            <a:r>
              <a:rPr lang="en-US" sz="2300" u="none">
                <a:solidFill>
                  <a:srgbClr val="000000"/>
                </a:solidFill>
                <a:latin typeface="DM Sans"/>
              </a:rPr>
              <a:t>65% above normal weight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0818" y="3078056"/>
            <a:ext cx="4020286" cy="55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6872" indent="-333436" lvl="1">
              <a:lnSpc>
                <a:spcPts val="4633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DM Sans Bold"/>
              </a:rPr>
              <a:t>Questionnaire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5798" y="5733207"/>
            <a:ext cx="8949425" cy="116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3" indent="-259082" lvl="1">
              <a:lnSpc>
                <a:spcPts val="4800"/>
              </a:lnSpc>
              <a:buFont typeface="Arial"/>
              <a:buChar char="•"/>
            </a:pPr>
            <a:r>
              <a:rPr lang="en-US" sz="2400" u="none">
                <a:solidFill>
                  <a:srgbClr val="000000"/>
                </a:solidFill>
                <a:latin typeface="DM Sans"/>
              </a:rPr>
              <a:t>25% often skip breakfast</a:t>
            </a:r>
          </a:p>
          <a:p>
            <a:pPr marL="518163" indent="-259082" lvl="1">
              <a:lnSpc>
                <a:spcPts val="4800"/>
              </a:lnSpc>
              <a:buFont typeface="Arial"/>
              <a:buChar char="•"/>
            </a:pPr>
            <a:r>
              <a:rPr lang="en-US" sz="2400" u="none">
                <a:solidFill>
                  <a:srgbClr val="000000"/>
                </a:solidFill>
                <a:latin typeface="DM Sans"/>
              </a:rPr>
              <a:t>65% Consistent drinking and smoking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0818" y="5260341"/>
            <a:ext cx="5557876" cy="55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6872" indent="-333436" lvl="1">
              <a:lnSpc>
                <a:spcPts val="4633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DM Sans Bold"/>
              </a:rPr>
              <a:t>Literature Research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316" y="9612077"/>
            <a:ext cx="18090684" cy="18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800" u="none">
                <a:solidFill>
                  <a:srgbClr val="000000"/>
                </a:solidFill>
                <a:latin typeface="DM Sans"/>
              </a:rPr>
              <a:t>One in Four Blue Collar Workers Regularly Skip Breakfast. (2014, March 10). The Courier Mail. </a:t>
            </a:r>
            <a:r>
              <a:rPr lang="en-US" sz="800" u="sng">
                <a:solidFill>
                  <a:srgbClr val="000000"/>
                </a:solidFill>
                <a:latin typeface="DM Sans"/>
                <a:hlinkClick r:id="rId7" tooltip="https://www.couriermail.com.au/news/queensland/bundaberg/one-in-four-blue-collar-workers-regularly-skip-breakfast/news-story/a5e9d07f25478b156cc23f8040ae31cd"/>
              </a:rPr>
              <a:t>https://www.couriermail.com.au/news/queensland/bundaberg/one-in-four-blue-collar-workers-regularly-skip-breakfast/news-story/a5e9d07f25478b156cc23f8040ae31cd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316" y="9886397"/>
            <a:ext cx="17770738" cy="18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800" u="none">
                <a:solidFill>
                  <a:srgbClr val="000000"/>
                </a:solidFill>
                <a:latin typeface="DM Sans"/>
              </a:rPr>
              <a:t>Marc a w damen. (2023, June 28). Factors Associated with Blue-Collar Workers’ Participation in Worksite Health Promotion Programs: A Scoping Literature Review. Health Promotion International. </a:t>
            </a:r>
            <a:r>
              <a:rPr lang="en-US" sz="800" u="sng">
                <a:solidFill>
                  <a:srgbClr val="000000"/>
                </a:solidFill>
                <a:latin typeface="DM Sans"/>
                <a:hlinkClick r:id="rId8" tooltip="https://academic.oup.com/heapro/article/38/3/daad052/7209682"/>
              </a:rPr>
              <a:t>https://academic.oup.com/heapro/article/38/3/daad052/7209682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61637" y="1353006"/>
            <a:ext cx="2445623" cy="55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6872" indent="-333436" lvl="1">
              <a:lnSpc>
                <a:spcPts val="4633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DM Sans Bold"/>
              </a:rPr>
              <a:t>Persona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0818" y="1125285"/>
            <a:ext cx="4020286" cy="55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6872" indent="-333436" lvl="1">
              <a:lnSpc>
                <a:spcPts val="4633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DM Sans Bold"/>
              </a:rPr>
              <a:t>Observation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61637" y="5764942"/>
            <a:ext cx="6126519" cy="55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6872" indent="-333436" lvl="1">
              <a:lnSpc>
                <a:spcPts val="4633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DM Sans Bold"/>
              </a:rPr>
              <a:t>Design opportunities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6349" y="6409258"/>
            <a:ext cx="8041705" cy="299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3" indent="-259082" lvl="1">
              <a:lnSpc>
                <a:spcPts val="4800"/>
              </a:lnSpc>
              <a:buFont typeface="Arial"/>
              <a:buChar char="•"/>
            </a:pPr>
            <a:r>
              <a:rPr lang="en-US" sz="2400" u="none">
                <a:solidFill>
                  <a:srgbClr val="000000"/>
                </a:solidFill>
                <a:latin typeface="DM Sans"/>
              </a:rPr>
              <a:t>Provides advice on adapting to blue-collar diets</a:t>
            </a:r>
          </a:p>
          <a:p>
            <a:pPr marL="518163" indent="-259082" lvl="1">
              <a:lnSpc>
                <a:spcPts val="4800"/>
              </a:lnSpc>
              <a:buFont typeface="Arial"/>
              <a:buChar char="•"/>
            </a:pPr>
            <a:r>
              <a:rPr lang="en-US" sz="2400" u="none">
                <a:solidFill>
                  <a:srgbClr val="000000"/>
                </a:solidFill>
                <a:latin typeface="DM Sans"/>
              </a:rPr>
              <a:t>Provides the nutritional structure of food and related data</a:t>
            </a:r>
          </a:p>
          <a:p>
            <a:pPr marL="518163" indent="-259082" lvl="1">
              <a:lnSpc>
                <a:spcPts val="4800"/>
              </a:lnSpc>
              <a:buFont typeface="Arial"/>
              <a:buChar char="•"/>
            </a:pPr>
            <a:r>
              <a:rPr lang="en-US" sz="2400" u="none">
                <a:solidFill>
                  <a:srgbClr val="000000"/>
                </a:solidFill>
                <a:latin typeface="DM Sans"/>
              </a:rPr>
              <a:t>A platform for users to communicate and share dietary advice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0818" y="6975266"/>
            <a:ext cx="3149503" cy="55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6872" indent="-333436" lvl="1">
              <a:lnSpc>
                <a:spcPts val="4633"/>
              </a:lnSpc>
              <a:buFont typeface="Arial"/>
              <a:buChar char="•"/>
            </a:pPr>
            <a:r>
              <a:rPr lang="en-US" sz="3088">
                <a:solidFill>
                  <a:srgbClr val="000000"/>
                </a:solidFill>
                <a:latin typeface="DM Sans Bold"/>
              </a:rPr>
              <a:t>Descriptive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798" y="7514808"/>
            <a:ext cx="8949425" cy="177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3" indent="-259082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Lack of positive eating habits.</a:t>
            </a:r>
          </a:p>
          <a:p>
            <a:pPr marL="518163" indent="-259082" lvl="1">
              <a:lnSpc>
                <a:spcPts val="4800"/>
              </a:lnSpc>
              <a:buFont typeface="Arial"/>
              <a:buChar char="•"/>
            </a:pPr>
            <a:r>
              <a:rPr lang="en-US" sz="2400" u="none">
                <a:solidFill>
                  <a:srgbClr val="000000"/>
                </a:solidFill>
                <a:latin typeface="DM Sans"/>
              </a:rPr>
              <a:t>Engaged in intensive physical labor</a:t>
            </a:r>
          </a:p>
          <a:p>
            <a:pPr marL="518163" indent="-259082" lvl="1">
              <a:lnSpc>
                <a:spcPts val="4800"/>
              </a:lnSpc>
              <a:buFont typeface="Arial"/>
              <a:buChar char="•"/>
            </a:pPr>
            <a:r>
              <a:rPr lang="en-US" sz="2400" u="none">
                <a:solidFill>
                  <a:srgbClr val="000000"/>
                </a:solidFill>
                <a:latin typeface="DM Sans"/>
              </a:rPr>
              <a:t>Overweight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06500" y="3486764"/>
            <a:ext cx="9689449" cy="9689449"/>
          </a:xfrm>
          <a:custGeom>
            <a:avLst/>
            <a:gdLst/>
            <a:ahLst/>
            <a:cxnLst/>
            <a:rect r="r" b="b" t="t" l="l"/>
            <a:pathLst>
              <a:path h="9689449" w="9689449">
                <a:moveTo>
                  <a:pt x="0" y="0"/>
                </a:moveTo>
                <a:lnTo>
                  <a:pt x="9689450" y="0"/>
                </a:lnTo>
                <a:lnTo>
                  <a:pt x="9689450" y="9689449"/>
                </a:lnTo>
                <a:lnTo>
                  <a:pt x="0" y="968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59130" y="1894868"/>
          <a:ext cx="11447639" cy="4553298"/>
        </p:xfrm>
        <a:graphic>
          <a:graphicData uri="http://schemas.openxmlformats.org/drawingml/2006/table">
            <a:tbl>
              <a:tblPr/>
              <a:tblGrid>
                <a:gridCol w="5672030"/>
                <a:gridCol w="5775609"/>
              </a:tblGrid>
              <a:tr h="2089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DM Sans Bold"/>
                        </a:rPr>
                        <a:t>Monitoring eating habits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DM Sans"/>
                        </a:rPr>
                        <a:t>Give users feedback by recording their daily eating habits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DM Sans Bold"/>
                        </a:rPr>
                        <a:t>Analysing the nutritional structure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DM Sans"/>
                        </a:rPr>
                        <a:t>Analysing the nutritional profile of the user's daily diet based on their daily recorded diets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33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DM Sans Bold"/>
                        </a:rPr>
                        <a:t>Knowledge of nutritional intake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DM Sans"/>
                        </a:rPr>
                        <a:t>Provide them with nutritional intake knowledge to raise awareness of nutritional intake standards among the target population.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DM Sans Bold"/>
                        </a:rPr>
                        <a:t>Managing diet and physical health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DM Sans"/>
                        </a:rPr>
                        <a:t>Finally, the analysed nutritional profile of the diet is used to develop a diet plan for them.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59130" y="1014758"/>
            <a:ext cx="2914081" cy="851535"/>
            <a:chOff x="0" y="0"/>
            <a:chExt cx="672270" cy="1964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2270" cy="196447"/>
            </a:xfrm>
            <a:custGeom>
              <a:avLst/>
              <a:gdLst/>
              <a:ahLst/>
              <a:cxnLst/>
              <a:rect r="r" b="b" t="t" l="l"/>
              <a:pathLst>
                <a:path h="196447" w="672270">
                  <a:moveTo>
                    <a:pt x="0" y="0"/>
                  </a:moveTo>
                  <a:lnTo>
                    <a:pt x="672270" y="0"/>
                  </a:lnTo>
                  <a:lnTo>
                    <a:pt x="672270" y="196447"/>
                  </a:lnTo>
                  <a:lnTo>
                    <a:pt x="0" y="196447"/>
                  </a:lnTo>
                  <a:close/>
                </a:path>
              </a:pathLst>
            </a:custGeom>
            <a:solidFill>
              <a:srgbClr val="DEBFE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 Bold"/>
                </a:rPr>
                <a:t>Design concept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9130" y="6476742"/>
            <a:ext cx="3512319" cy="895485"/>
            <a:chOff x="0" y="0"/>
            <a:chExt cx="1715445" cy="4373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15445" cy="437362"/>
            </a:xfrm>
            <a:custGeom>
              <a:avLst/>
              <a:gdLst/>
              <a:ahLst/>
              <a:cxnLst/>
              <a:rect r="r" b="b" t="t" l="l"/>
              <a:pathLst>
                <a:path h="437362" w="1715445">
                  <a:moveTo>
                    <a:pt x="0" y="0"/>
                  </a:moveTo>
                  <a:lnTo>
                    <a:pt x="1715445" y="0"/>
                  </a:lnTo>
                  <a:lnTo>
                    <a:pt x="1715445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D8E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 Bold"/>
                </a:rPr>
                <a:t>Exiting technology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41878" y="360391"/>
            <a:ext cx="2115861" cy="851535"/>
            <a:chOff x="0" y="0"/>
            <a:chExt cx="1033404" cy="4158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3404" cy="415897"/>
            </a:xfrm>
            <a:custGeom>
              <a:avLst/>
              <a:gdLst/>
              <a:ahLst/>
              <a:cxnLst/>
              <a:rect r="r" b="b" t="t" l="l"/>
              <a:pathLst>
                <a:path h="415897" w="1033404">
                  <a:moveTo>
                    <a:pt x="0" y="0"/>
                  </a:moveTo>
                  <a:lnTo>
                    <a:pt x="1033404" y="0"/>
                  </a:lnTo>
                  <a:lnTo>
                    <a:pt x="1033404" y="415897"/>
                  </a:lnTo>
                  <a:lnTo>
                    <a:pt x="0" y="415897"/>
                  </a:lnTo>
                  <a:close/>
                </a:path>
              </a:pathLst>
            </a:custGeom>
            <a:solidFill>
              <a:srgbClr val="FFF4C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 Bold"/>
                </a:rPr>
                <a:t>Prototype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28750" y="7386432"/>
            <a:ext cx="857552" cy="857552"/>
          </a:xfrm>
          <a:custGeom>
            <a:avLst/>
            <a:gdLst/>
            <a:ahLst/>
            <a:cxnLst/>
            <a:rect r="r" b="b" t="t" l="l"/>
            <a:pathLst>
              <a:path h="857552" w="857552">
                <a:moveTo>
                  <a:pt x="0" y="0"/>
                </a:moveTo>
                <a:lnTo>
                  <a:pt x="857552" y="0"/>
                </a:lnTo>
                <a:lnTo>
                  <a:pt x="857552" y="857552"/>
                </a:lnTo>
                <a:lnTo>
                  <a:pt x="0" y="857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81671" y="7127714"/>
            <a:ext cx="1394038" cy="1394038"/>
          </a:xfrm>
          <a:custGeom>
            <a:avLst/>
            <a:gdLst/>
            <a:ahLst/>
            <a:cxnLst/>
            <a:rect r="r" b="b" t="t" l="l"/>
            <a:pathLst>
              <a:path h="1394038" w="1394038">
                <a:moveTo>
                  <a:pt x="0" y="0"/>
                </a:moveTo>
                <a:lnTo>
                  <a:pt x="1394038" y="0"/>
                </a:lnTo>
                <a:lnTo>
                  <a:pt x="1394038" y="1394038"/>
                </a:lnTo>
                <a:lnTo>
                  <a:pt x="0" y="1394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911345" y="1469101"/>
            <a:ext cx="4183733" cy="8436056"/>
            <a:chOff x="0" y="0"/>
            <a:chExt cx="5578310" cy="112480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78310" cy="11248075"/>
            </a:xfrm>
            <a:custGeom>
              <a:avLst/>
              <a:gdLst/>
              <a:ahLst/>
              <a:cxnLst/>
              <a:rect r="r" b="b" t="t" l="l"/>
              <a:pathLst>
                <a:path h="11248075" w="5578310">
                  <a:moveTo>
                    <a:pt x="0" y="0"/>
                  </a:moveTo>
                  <a:lnTo>
                    <a:pt x="5578310" y="0"/>
                  </a:lnTo>
                  <a:lnTo>
                    <a:pt x="5578310" y="11248075"/>
                  </a:lnTo>
                  <a:lnTo>
                    <a:pt x="0" y="11248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96434" y="2129770"/>
              <a:ext cx="921206" cy="274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20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Breakfast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96434" y="5464357"/>
              <a:ext cx="1408038" cy="15125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93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Breakfast(Kcal)</a:t>
              </a:r>
            </a:p>
            <a:p>
              <a:pPr algn="l">
                <a:lnSpc>
                  <a:spcPts val="2893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Lunch(Kcal) Dinner(Kcal)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83373" y="9065384"/>
              <a:ext cx="2339070" cy="1308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2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Today's Ingredients 9/12</a:t>
              </a:r>
            </a:p>
            <a:p>
              <a:pPr algn="l">
                <a:lnSpc>
                  <a:spcPts val="1928"/>
                </a:lnSpc>
              </a:pPr>
              <a:r>
                <a:rPr lang="en-US" sz="771">
                  <a:solidFill>
                    <a:srgbClr val="000000"/>
                  </a:solidFill>
                  <a:latin typeface="Arimo"/>
                </a:rPr>
                <a:t>meats</a:t>
              </a:r>
            </a:p>
            <a:p>
              <a:pPr algn="l">
                <a:lnSpc>
                  <a:spcPts val="501"/>
                </a:lnSpc>
              </a:pPr>
              <a:r>
                <a:rPr lang="en-US" sz="1002">
                  <a:solidFill>
                    <a:srgbClr val="000000"/>
                  </a:solidFill>
                  <a:latin typeface="Arimo"/>
                </a:rPr>
                <a:t>Graineggs </a:t>
              </a:r>
            </a:p>
            <a:p>
              <a:pPr algn="l">
                <a:lnSpc>
                  <a:spcPts val="1581"/>
                </a:lnSpc>
              </a:pPr>
              <a:r>
                <a:rPr lang="en-US" sz="771">
                  <a:solidFill>
                    <a:srgbClr val="000000"/>
                  </a:solidFill>
                  <a:latin typeface="Arimo"/>
                </a:rPr>
                <a:t>beans</a:t>
              </a:r>
            </a:p>
            <a:p>
              <a:pPr algn="l">
                <a:lnSpc>
                  <a:spcPts val="963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2/3</a:t>
              </a:r>
              <a:r>
                <a:rPr lang="en-US" sz="1157">
                  <a:solidFill>
                    <a:srgbClr val="000000"/>
                  </a:solidFill>
                  <a:latin typeface="Arimo"/>
                </a:rPr>
                <a:t> </a:t>
              </a:r>
              <a:r>
                <a:rPr lang="en-US" sz="1157">
                  <a:solidFill>
                    <a:srgbClr val="000000"/>
                  </a:solidFill>
                  <a:latin typeface="Arimo"/>
                </a:rPr>
                <a:t>1/4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482160" y="4184095"/>
              <a:ext cx="854795" cy="2792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93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Lunch</a:t>
              </a:r>
            </a:p>
            <a:p>
              <a:pPr algn="r">
                <a:lnSpc>
                  <a:spcPts val="2893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Intake </a:t>
              </a:r>
            </a:p>
            <a:p>
              <a:pPr algn="l">
                <a:lnSpc>
                  <a:spcPts val="1272"/>
                </a:lnSpc>
              </a:pPr>
            </a:p>
            <a:p>
              <a:pPr algn="ctr">
                <a:lnSpc>
                  <a:spcPts val="2893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459</a:t>
              </a:r>
            </a:p>
            <a:p>
              <a:pPr algn="ctr">
                <a:lnSpc>
                  <a:spcPts val="2893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586</a:t>
              </a:r>
            </a:p>
            <a:p>
              <a:pPr algn="ctr">
                <a:lnSpc>
                  <a:spcPts val="2893"/>
                </a:lnSpc>
              </a:pPr>
              <a:r>
                <a:rPr lang="en-US" sz="1157" spc="11">
                  <a:solidFill>
                    <a:srgbClr val="000000"/>
                  </a:solidFill>
                  <a:latin typeface="Arimo"/>
                </a:rPr>
                <a:t>177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279059" y="10098796"/>
              <a:ext cx="314907" cy="274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20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5/4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585452" y="10098796"/>
              <a:ext cx="251975" cy="274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20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1/1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193533" y="2103649"/>
              <a:ext cx="636731" cy="274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20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Dinner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311109" y="8100009"/>
              <a:ext cx="685300" cy="274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20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ranking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710170" y="4758903"/>
              <a:ext cx="1336992" cy="2218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93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recommended</a:t>
              </a:r>
            </a:p>
            <a:p>
              <a:pPr algn="r">
                <a:lnSpc>
                  <a:spcPts val="636"/>
                </a:lnSpc>
              </a:pPr>
            </a:p>
            <a:p>
              <a:pPr algn="l">
                <a:lnSpc>
                  <a:spcPts val="2893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327-430</a:t>
              </a:r>
            </a:p>
            <a:p>
              <a:pPr algn="l">
                <a:lnSpc>
                  <a:spcPts val="2893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480-600</a:t>
              </a:r>
            </a:p>
            <a:p>
              <a:pPr algn="ctr">
                <a:lnSpc>
                  <a:spcPts val="2893"/>
                </a:lnSpc>
              </a:pPr>
              <a:r>
                <a:rPr lang="en-US" sz="1157">
                  <a:solidFill>
                    <a:srgbClr val="000000"/>
                  </a:solidFill>
                  <a:latin typeface="Arimo"/>
                </a:rPr>
                <a:t>190-220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122291" y="9768900"/>
              <a:ext cx="651722" cy="186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"/>
                </a:lnSpc>
              </a:pPr>
              <a:r>
                <a:rPr lang="en-US" sz="771">
                  <a:solidFill>
                    <a:srgbClr val="000000"/>
                  </a:solidFill>
                  <a:latin typeface="Arimo"/>
                </a:rPr>
                <a:t>Vegetable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4520139" y="9713111"/>
              <a:ext cx="504635" cy="333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5"/>
                </a:lnSpc>
              </a:pPr>
              <a:r>
                <a:rPr lang="en-US" sz="771">
                  <a:solidFill>
                    <a:srgbClr val="000000"/>
                  </a:solidFill>
                  <a:latin typeface="Arimo"/>
                </a:rPr>
                <a:t>Milk product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998787" y="7962933"/>
              <a:ext cx="1558182" cy="435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2"/>
                </a:lnSpc>
              </a:pPr>
              <a:r>
                <a:rPr lang="en-US" sz="1851">
                  <a:solidFill>
                    <a:srgbClr val="000000"/>
                  </a:solidFill>
                  <a:latin typeface="Arimo"/>
                </a:rPr>
                <a:t>Food Type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763635" y="973714"/>
              <a:ext cx="2044210" cy="435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2"/>
                </a:lnSpc>
              </a:pPr>
              <a:r>
                <a:rPr lang="en-US" sz="1851">
                  <a:solidFill>
                    <a:srgbClr val="000000"/>
                  </a:solidFill>
                  <a:latin typeface="Arimo"/>
                </a:rPr>
                <a:t>Nutrient Ratio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181686" y="2809152"/>
              <a:ext cx="1202074" cy="259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12"/>
                </a:lnSpc>
              </a:pPr>
              <a:r>
                <a:rPr lang="en-US" sz="1080">
                  <a:solidFill>
                    <a:srgbClr val="000000"/>
                  </a:solidFill>
                  <a:latin typeface="Arimo"/>
                </a:rPr>
                <a:t>Calorific Ratio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-10494481">
            <a:off x="15266252" y="2413240"/>
            <a:ext cx="1657653" cy="1588333"/>
          </a:xfrm>
          <a:custGeom>
            <a:avLst/>
            <a:gdLst/>
            <a:ahLst/>
            <a:cxnLst/>
            <a:rect r="r" b="b" t="t" l="l"/>
            <a:pathLst>
              <a:path h="1588333" w="1657653">
                <a:moveTo>
                  <a:pt x="0" y="0"/>
                </a:moveTo>
                <a:lnTo>
                  <a:pt x="1657653" y="0"/>
                </a:lnTo>
                <a:lnTo>
                  <a:pt x="1657653" y="1588333"/>
                </a:lnTo>
                <a:lnTo>
                  <a:pt x="0" y="15883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3245941">
            <a:off x="15643359" y="5424871"/>
            <a:ext cx="909002" cy="986097"/>
          </a:xfrm>
          <a:custGeom>
            <a:avLst/>
            <a:gdLst/>
            <a:ahLst/>
            <a:cxnLst/>
            <a:rect r="r" b="b" t="t" l="l"/>
            <a:pathLst>
              <a:path h="986097" w="909002">
                <a:moveTo>
                  <a:pt x="0" y="0"/>
                </a:moveTo>
                <a:lnTo>
                  <a:pt x="909002" y="0"/>
                </a:lnTo>
                <a:lnTo>
                  <a:pt x="909002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3820014">
            <a:off x="15725415" y="7798529"/>
            <a:ext cx="739325" cy="1113861"/>
          </a:xfrm>
          <a:custGeom>
            <a:avLst/>
            <a:gdLst/>
            <a:ahLst/>
            <a:cxnLst/>
            <a:rect r="r" b="b" t="t" l="l"/>
            <a:pathLst>
              <a:path h="1113861" w="739325">
                <a:moveTo>
                  <a:pt x="0" y="0"/>
                </a:moveTo>
                <a:lnTo>
                  <a:pt x="739326" y="0"/>
                </a:lnTo>
                <a:lnTo>
                  <a:pt x="739326" y="1113861"/>
                </a:lnTo>
                <a:lnTo>
                  <a:pt x="0" y="11138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095078" y="786158"/>
            <a:ext cx="2123914" cy="1513771"/>
          </a:xfrm>
          <a:custGeom>
            <a:avLst/>
            <a:gdLst/>
            <a:ahLst/>
            <a:cxnLst/>
            <a:rect r="r" b="b" t="t" l="l"/>
            <a:pathLst>
              <a:path h="1513771" w="2123914">
                <a:moveTo>
                  <a:pt x="0" y="0"/>
                </a:moveTo>
                <a:lnTo>
                  <a:pt x="2123914" y="0"/>
                </a:lnTo>
                <a:lnTo>
                  <a:pt x="2123914" y="1513772"/>
                </a:lnTo>
                <a:lnTo>
                  <a:pt x="0" y="15137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095078" y="4386614"/>
            <a:ext cx="2123914" cy="1513771"/>
          </a:xfrm>
          <a:custGeom>
            <a:avLst/>
            <a:gdLst/>
            <a:ahLst/>
            <a:cxnLst/>
            <a:rect r="r" b="b" t="t" l="l"/>
            <a:pathLst>
              <a:path h="1513771" w="2123914">
                <a:moveTo>
                  <a:pt x="0" y="0"/>
                </a:moveTo>
                <a:lnTo>
                  <a:pt x="2123914" y="0"/>
                </a:lnTo>
                <a:lnTo>
                  <a:pt x="2123914" y="1513772"/>
                </a:lnTo>
                <a:lnTo>
                  <a:pt x="0" y="15137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311527" y="7457817"/>
            <a:ext cx="861706" cy="861706"/>
          </a:xfrm>
          <a:custGeom>
            <a:avLst/>
            <a:gdLst/>
            <a:ahLst/>
            <a:cxnLst/>
            <a:rect r="r" b="b" t="t" l="l"/>
            <a:pathLst>
              <a:path h="861706" w="861706">
                <a:moveTo>
                  <a:pt x="0" y="0"/>
                </a:moveTo>
                <a:lnTo>
                  <a:pt x="861706" y="0"/>
                </a:lnTo>
                <a:lnTo>
                  <a:pt x="861706" y="861705"/>
                </a:lnTo>
                <a:lnTo>
                  <a:pt x="0" y="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439797" y="8311395"/>
            <a:ext cx="2835457" cy="51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3034">
                <a:solidFill>
                  <a:srgbClr val="000000"/>
                </a:solidFill>
                <a:latin typeface="DM Sans Bold"/>
                <a:hlinkClick r:id="rId16" action="ppaction://hlinksldjump"/>
              </a:rPr>
              <a:t>Noom</a:t>
            </a:r>
            <a:r>
              <a:rPr lang="en-US" sz="3034">
                <a:solidFill>
                  <a:srgbClr val="000000"/>
                </a:solidFill>
                <a:latin typeface="DM Sans Bold"/>
                <a:hlinkClick r:id="rId16" action="ppaction://hlinksldjump"/>
              </a:rPr>
              <a:t>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324651" y="8311395"/>
            <a:ext cx="2835457" cy="51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3034">
                <a:solidFill>
                  <a:srgbClr val="000000"/>
                </a:solidFill>
                <a:latin typeface="DM Sans Bold"/>
                <a:hlinkClick r:id="rId16" action="ppaction://hlinksldjump"/>
              </a:rPr>
              <a:t>MyFitnessPal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209505" y="8311395"/>
            <a:ext cx="2835457" cy="51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3034">
                <a:solidFill>
                  <a:srgbClr val="000000"/>
                </a:solidFill>
                <a:latin typeface="DM Sans Bold"/>
                <a:hlinkClick r:id="rId16" action="ppaction://hlinksldjump"/>
              </a:rPr>
              <a:t>Lose It!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9130" y="104775"/>
            <a:ext cx="14766843" cy="78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190"/>
              </a:lnSpc>
              <a:spcBef>
                <a:spcPct val="0"/>
              </a:spcBef>
            </a:pPr>
            <a:r>
              <a:rPr lang="en-US" sz="5158">
                <a:solidFill>
                  <a:srgbClr val="000000"/>
                </a:solidFill>
                <a:latin typeface="DM Sans Bold"/>
              </a:rPr>
              <a:t>Design concept &amp; Exiting technology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812370" y="8891698"/>
            <a:ext cx="3860020" cy="132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DM Sans"/>
              </a:rPr>
              <a:t>This is a very popular app that contains a large food database and allows users to track their diet and exercise. Users can set their own goals and customise their diet plans to suit their needs.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9130" y="8829742"/>
            <a:ext cx="3512319" cy="132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DM Sans"/>
              </a:rPr>
              <a:t>This app that combines psychology and nutrition to help users develop healthy eating and lifestyle habits. It offers personalised guidance, progress tracking and supportive social interaction.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035708" y="8758348"/>
            <a:ext cx="3512319" cy="132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DM Sans"/>
              </a:rPr>
              <a:t>This app creates a customised weight loss plan for users by analysing their age, gender, height, current weight and target weight. It also allows users to track their diet and exercise.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377526" y="1099054"/>
            <a:ext cx="1616167" cy="8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  <a:spcBef>
                <a:spcPct val="0"/>
              </a:spcBef>
            </a:pPr>
            <a:r>
              <a:rPr lang="en-US" sz="1557">
                <a:solidFill>
                  <a:srgbClr val="000000"/>
                </a:solidFill>
                <a:latin typeface="DM Sans"/>
              </a:rPr>
              <a:t>Record the nutrition of each meal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6399878" y="4746348"/>
            <a:ext cx="1616167" cy="8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  <a:spcBef>
                <a:spcPct val="0"/>
              </a:spcBef>
            </a:pPr>
            <a:r>
              <a:rPr lang="en-US" sz="1557">
                <a:solidFill>
                  <a:srgbClr val="000000"/>
                </a:solidFill>
                <a:latin typeface="DM Sans"/>
              </a:rPr>
              <a:t>Analysing the nutritional structure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6301722" y="6975314"/>
            <a:ext cx="1767775" cy="147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  <a:spcBef>
                <a:spcPct val="0"/>
              </a:spcBef>
            </a:pPr>
            <a:r>
              <a:rPr lang="en-US" sz="1557">
                <a:solidFill>
                  <a:srgbClr val="000000"/>
                </a:solidFill>
                <a:latin typeface="DM Sans"/>
              </a:rPr>
              <a:t>Managing diets and recommending healthy eating plans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61988" y="3147692"/>
            <a:ext cx="4807818" cy="4783779"/>
          </a:xfrm>
          <a:custGeom>
            <a:avLst/>
            <a:gdLst/>
            <a:ahLst/>
            <a:cxnLst/>
            <a:rect r="r" b="b" t="t" l="l"/>
            <a:pathLst>
              <a:path h="4783779" w="4807818">
                <a:moveTo>
                  <a:pt x="0" y="0"/>
                </a:moveTo>
                <a:lnTo>
                  <a:pt x="4807818" y="0"/>
                </a:lnTo>
                <a:lnTo>
                  <a:pt x="4807818" y="4783779"/>
                </a:lnTo>
                <a:lnTo>
                  <a:pt x="0" y="478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601899" y="2673790"/>
            <a:ext cx="3086100" cy="2058060"/>
            <a:chOff x="0" y="0"/>
            <a:chExt cx="812800" cy="542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42041"/>
            </a:xfrm>
            <a:custGeom>
              <a:avLst/>
              <a:gdLst/>
              <a:ahLst/>
              <a:cxnLst/>
              <a:rect r="r" b="b" t="t" l="l"/>
              <a:pathLst>
                <a:path h="54204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414100"/>
                  </a:lnTo>
                  <a:cubicBezTo>
                    <a:pt x="812800" y="448032"/>
                    <a:pt x="799321" y="480574"/>
                    <a:pt x="775327" y="504568"/>
                  </a:cubicBezTo>
                  <a:cubicBezTo>
                    <a:pt x="751333" y="528561"/>
                    <a:pt x="718791" y="542041"/>
                    <a:pt x="684859" y="542041"/>
                  </a:cubicBezTo>
                  <a:lnTo>
                    <a:pt x="127941" y="542041"/>
                  </a:lnTo>
                  <a:cubicBezTo>
                    <a:pt x="94009" y="542041"/>
                    <a:pt x="61467" y="528561"/>
                    <a:pt x="37473" y="504568"/>
                  </a:cubicBezTo>
                  <a:cubicBezTo>
                    <a:pt x="13479" y="480574"/>
                    <a:pt x="0" y="448032"/>
                    <a:pt x="0" y="41410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latin typeface="DM Sans Bold"/>
                </a:rPr>
                <a:t>Week 6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latin typeface="DM Sans"/>
                </a:rPr>
                <a:t>Research and questionaire preparation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859988" y="4202517"/>
            <a:ext cx="3086100" cy="2553360"/>
            <a:chOff x="0" y="0"/>
            <a:chExt cx="812800" cy="6724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72490"/>
            </a:xfrm>
            <a:custGeom>
              <a:avLst/>
              <a:gdLst/>
              <a:ahLst/>
              <a:cxnLst/>
              <a:rect r="r" b="b" t="t" l="l"/>
              <a:pathLst>
                <a:path h="67249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544549"/>
                  </a:lnTo>
                  <a:cubicBezTo>
                    <a:pt x="812800" y="578481"/>
                    <a:pt x="799321" y="611023"/>
                    <a:pt x="775327" y="635017"/>
                  </a:cubicBezTo>
                  <a:cubicBezTo>
                    <a:pt x="751333" y="659011"/>
                    <a:pt x="718791" y="672490"/>
                    <a:pt x="684859" y="672490"/>
                  </a:cubicBezTo>
                  <a:lnTo>
                    <a:pt x="127941" y="672490"/>
                  </a:lnTo>
                  <a:cubicBezTo>
                    <a:pt x="94009" y="672490"/>
                    <a:pt x="61467" y="659011"/>
                    <a:pt x="37473" y="635017"/>
                  </a:cubicBezTo>
                  <a:cubicBezTo>
                    <a:pt x="13479" y="611023"/>
                    <a:pt x="0" y="578481"/>
                    <a:pt x="0" y="54454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latin typeface="DM Sans Bold"/>
                </a:rPr>
                <a:t>Week 7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latin typeface="DM Sans"/>
                </a:rPr>
                <a:t> gerenrating idea from results 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latin typeface="DM Sans"/>
                </a:rPr>
                <a:t>and start project design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10331" y="5957786"/>
            <a:ext cx="3086100" cy="2058060"/>
            <a:chOff x="0" y="0"/>
            <a:chExt cx="812800" cy="5420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542041"/>
            </a:xfrm>
            <a:custGeom>
              <a:avLst/>
              <a:gdLst/>
              <a:ahLst/>
              <a:cxnLst/>
              <a:rect r="r" b="b" t="t" l="l"/>
              <a:pathLst>
                <a:path h="54204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414100"/>
                  </a:lnTo>
                  <a:cubicBezTo>
                    <a:pt x="812800" y="448032"/>
                    <a:pt x="799321" y="480574"/>
                    <a:pt x="775327" y="504568"/>
                  </a:cubicBezTo>
                  <a:cubicBezTo>
                    <a:pt x="751333" y="528561"/>
                    <a:pt x="718791" y="542041"/>
                    <a:pt x="684859" y="542041"/>
                  </a:cubicBezTo>
                  <a:lnTo>
                    <a:pt x="127941" y="542041"/>
                  </a:lnTo>
                  <a:cubicBezTo>
                    <a:pt x="94009" y="542041"/>
                    <a:pt x="61467" y="528561"/>
                    <a:pt x="37473" y="504568"/>
                  </a:cubicBezTo>
                  <a:cubicBezTo>
                    <a:pt x="13479" y="480574"/>
                    <a:pt x="0" y="448032"/>
                    <a:pt x="0" y="41410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latin typeface="DM Sans Bold"/>
                </a:rPr>
                <a:t>Week 8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latin typeface="DM Sans"/>
                </a:rPr>
                <a:t>Complete first Prototype</a:t>
              </a:r>
            </a:p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859988" y="7867189"/>
            <a:ext cx="3086100" cy="2058060"/>
            <a:chOff x="0" y="0"/>
            <a:chExt cx="812800" cy="5420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542041"/>
            </a:xfrm>
            <a:custGeom>
              <a:avLst/>
              <a:gdLst/>
              <a:ahLst/>
              <a:cxnLst/>
              <a:rect r="r" b="b" t="t" l="l"/>
              <a:pathLst>
                <a:path h="54204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414100"/>
                  </a:lnTo>
                  <a:cubicBezTo>
                    <a:pt x="812800" y="448032"/>
                    <a:pt x="799321" y="480574"/>
                    <a:pt x="775327" y="504568"/>
                  </a:cubicBezTo>
                  <a:cubicBezTo>
                    <a:pt x="751333" y="528561"/>
                    <a:pt x="718791" y="542041"/>
                    <a:pt x="684859" y="542041"/>
                  </a:cubicBezTo>
                  <a:lnTo>
                    <a:pt x="127941" y="542041"/>
                  </a:lnTo>
                  <a:cubicBezTo>
                    <a:pt x="94009" y="542041"/>
                    <a:pt x="61467" y="528561"/>
                    <a:pt x="37473" y="504568"/>
                  </a:cubicBezTo>
                  <a:cubicBezTo>
                    <a:pt x="13479" y="480574"/>
                    <a:pt x="0" y="448032"/>
                    <a:pt x="0" y="41410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latin typeface="DM Sans Bold"/>
                </a:rPr>
                <a:t>Week 9</a:t>
              </a:r>
              <a:r>
                <a:rPr lang="en-US" sz="2600">
                  <a:solidFill>
                    <a:srgbClr val="000000"/>
                  </a:solidFill>
                  <a:latin typeface="DM Sans"/>
                </a:rPr>
                <a:t> Presentation material and Feedback analysis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69617" y="1028700"/>
            <a:ext cx="47625" cy="8865642"/>
            <a:chOff x="0" y="0"/>
            <a:chExt cx="12543" cy="23349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43" cy="2334984"/>
            </a:xfrm>
            <a:custGeom>
              <a:avLst/>
              <a:gdLst/>
              <a:ahLst/>
              <a:cxnLst/>
              <a:rect r="r" b="b" t="t" l="l"/>
              <a:pathLst>
                <a:path h="2334984" w="12543">
                  <a:moveTo>
                    <a:pt x="0" y="0"/>
                  </a:moveTo>
                  <a:lnTo>
                    <a:pt x="12543" y="0"/>
                  </a:lnTo>
                  <a:lnTo>
                    <a:pt x="12543" y="2334984"/>
                  </a:lnTo>
                  <a:lnTo>
                    <a:pt x="0" y="2334984"/>
                  </a:ln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509587"/>
            <a:ext cx="5558869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99"/>
              </a:lnSpc>
            </a:pPr>
            <a:r>
              <a:rPr lang="en-US" sz="4999">
                <a:solidFill>
                  <a:srgbClr val="000000"/>
                </a:solidFill>
                <a:latin typeface="DM Sans Bold"/>
              </a:rPr>
              <a:t>Future work Plan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-179882" y="5986049"/>
            <a:ext cx="3260643" cy="1013450"/>
            <a:chOff x="0" y="0"/>
            <a:chExt cx="4347523" cy="135126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542010"/>
              <a:ext cx="4347523" cy="809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7"/>
                </a:lnSpc>
              </a:pPr>
              <a:r>
                <a:rPr lang="en-US" sz="1645" spc="49">
                  <a:solidFill>
                    <a:srgbClr val="191919"/>
                  </a:solidFill>
                  <a:latin typeface="Aileron"/>
                </a:rPr>
                <a:t>Do user test and get feedback</a:t>
              </a:r>
            </a:p>
            <a:p>
              <a:pPr algn="r">
                <a:lnSpc>
                  <a:spcPts val="2467"/>
                </a:lnSpc>
              </a:pPr>
              <a:r>
                <a:rPr lang="en-US" sz="1645" spc="49">
                  <a:solidFill>
                    <a:srgbClr val="191919"/>
                  </a:solidFill>
                  <a:latin typeface="Aileron"/>
                </a:rPr>
                <a:t>from blue collar worker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4347523" cy="458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78"/>
                </a:lnSpc>
              </a:pPr>
              <a:r>
                <a:rPr lang="en-US" sz="2056" spc="80" u="none">
                  <a:solidFill>
                    <a:srgbClr val="191919"/>
                  </a:solidFill>
                  <a:latin typeface="Aileron Bold"/>
                </a:rPr>
                <a:t>Stage 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80071" y="8244850"/>
            <a:ext cx="3260643" cy="1013450"/>
            <a:chOff x="0" y="0"/>
            <a:chExt cx="4347523" cy="135126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542010"/>
              <a:ext cx="4347523" cy="809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67"/>
                </a:lnSpc>
              </a:pPr>
              <a:r>
                <a:rPr lang="en-US" sz="1645" spc="49">
                  <a:solidFill>
                    <a:srgbClr val="191919"/>
                  </a:solidFill>
                  <a:latin typeface="Aileron"/>
                </a:rPr>
                <a:t>Follow a schedule of</a:t>
              </a:r>
            </a:p>
            <a:p>
              <a:pPr>
                <a:lnSpc>
                  <a:spcPts val="2467"/>
                </a:lnSpc>
              </a:pPr>
              <a:r>
                <a:rPr lang="en-US" sz="1645" spc="49">
                  <a:solidFill>
                    <a:srgbClr val="191919"/>
                  </a:solidFill>
                  <a:latin typeface="Aileron"/>
                </a:rPr>
                <a:t>budgeting and stick to it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4347523" cy="458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8"/>
                </a:lnSpc>
              </a:pPr>
              <a:r>
                <a:rPr lang="en-US" sz="2056" spc="80" u="none">
                  <a:solidFill>
                    <a:srgbClr val="191919"/>
                  </a:solidFill>
                  <a:latin typeface="Aileron Bold"/>
                </a:rPr>
                <a:t>Stage 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169806" y="6263186"/>
            <a:ext cx="3260643" cy="700072"/>
            <a:chOff x="0" y="0"/>
            <a:chExt cx="4347523" cy="93343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542010"/>
              <a:ext cx="4347523" cy="391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67"/>
                </a:lnSpc>
              </a:pPr>
              <a:r>
                <a:rPr lang="en-US" sz="1645" spc="49">
                  <a:solidFill>
                    <a:srgbClr val="191919"/>
                  </a:solidFill>
                  <a:latin typeface="Aileron"/>
                </a:rPr>
                <a:t>generating solution idea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47625"/>
              <a:ext cx="4347523" cy="458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78"/>
                </a:lnSpc>
              </a:pPr>
              <a:r>
                <a:rPr lang="en-US" sz="2056" spc="80" u="none">
                  <a:solidFill>
                    <a:srgbClr val="191919"/>
                  </a:solidFill>
                  <a:latin typeface="Aileron Bold"/>
                </a:rPr>
                <a:t>Stage 3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875624" y="2972162"/>
            <a:ext cx="3260643" cy="1013450"/>
            <a:chOff x="0" y="0"/>
            <a:chExt cx="4347523" cy="135126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542010"/>
              <a:ext cx="4347523" cy="809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67"/>
                </a:lnSpc>
              </a:pPr>
              <a:r>
                <a:rPr lang="en-US" sz="1645" spc="49">
                  <a:solidFill>
                    <a:srgbClr val="191919"/>
                  </a:solidFill>
                  <a:latin typeface="Aileron"/>
                </a:rPr>
                <a:t>Research and  investigation base on the problem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47625"/>
              <a:ext cx="4347523" cy="458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878"/>
                </a:lnSpc>
              </a:pPr>
              <a:r>
                <a:rPr lang="en-US" sz="2056" spc="80" u="none">
                  <a:solidFill>
                    <a:srgbClr val="191919"/>
                  </a:solidFill>
                  <a:latin typeface="Aileron Bold"/>
                </a:rPr>
                <a:t>Stage 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97113" y="2972162"/>
            <a:ext cx="3260643" cy="1013450"/>
            <a:chOff x="0" y="0"/>
            <a:chExt cx="4347523" cy="1351267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542009"/>
              <a:ext cx="4347523" cy="809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7"/>
                </a:lnSpc>
              </a:pPr>
              <a:r>
                <a:rPr lang="en-US" sz="1645" spc="49">
                  <a:solidFill>
                    <a:srgbClr val="191919"/>
                  </a:solidFill>
                  <a:latin typeface="Aileron"/>
                </a:rPr>
                <a:t>Understand the exists </a:t>
              </a:r>
            </a:p>
            <a:p>
              <a:pPr algn="r">
                <a:lnSpc>
                  <a:spcPts val="2467"/>
                </a:lnSpc>
              </a:pPr>
              <a:r>
                <a:rPr lang="en-US" sz="1645" spc="49">
                  <a:solidFill>
                    <a:srgbClr val="191919"/>
                  </a:solidFill>
                  <a:latin typeface="Aileron"/>
                </a:rPr>
                <a:t>problem</a:t>
              </a:r>
              <a:r>
                <a:rPr lang="en-US" sz="1645" spc="49">
                  <a:solidFill>
                    <a:srgbClr val="191919"/>
                  </a:solidFill>
                  <a:latin typeface="Aileron"/>
                </a:rPr>
                <a:t> 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47625"/>
              <a:ext cx="4347523" cy="458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78"/>
                </a:lnSpc>
              </a:pPr>
              <a:r>
                <a:rPr lang="en-US" sz="2056" spc="80" u="none">
                  <a:solidFill>
                    <a:srgbClr val="191919"/>
                  </a:solidFill>
                  <a:latin typeface="Aileron Bold"/>
                </a:rPr>
                <a:t>Stage 1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159507" y="4975592"/>
            <a:ext cx="1212781" cy="1005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2056" spc="80">
                <a:solidFill>
                  <a:srgbClr val="191919"/>
                </a:solidFill>
                <a:latin typeface="Aileron Bold Italics"/>
              </a:rPr>
              <a:t>Project</a:t>
            </a:r>
          </a:p>
          <a:p>
            <a:pPr algn="ctr" marL="0" indent="0" lvl="0">
              <a:lnSpc>
                <a:spcPts val="2652"/>
              </a:lnSpc>
              <a:spcBef>
                <a:spcPct val="0"/>
              </a:spcBef>
            </a:pPr>
            <a:r>
              <a:rPr lang="en-US" sz="2056" spc="80">
                <a:solidFill>
                  <a:srgbClr val="191919"/>
                </a:solidFill>
                <a:latin typeface="Aileron Bold Italics"/>
              </a:rPr>
              <a:t>Design process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26113" y="3802102"/>
            <a:ext cx="1555967" cy="33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2"/>
              </a:lnSpc>
              <a:spcBef>
                <a:spcPct val="0"/>
              </a:spcBef>
            </a:pPr>
            <a:r>
              <a:rPr lang="en-US" sz="2056" spc="80">
                <a:solidFill>
                  <a:srgbClr val="FFFFFF"/>
                </a:solidFill>
                <a:latin typeface="Aileron Bold"/>
              </a:rPr>
              <a:t>Empthatize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372288" y="4008058"/>
            <a:ext cx="1222109" cy="67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2"/>
              </a:lnSpc>
              <a:spcBef>
                <a:spcPct val="0"/>
              </a:spcBef>
            </a:pPr>
            <a:r>
              <a:rPr lang="en-US" sz="2056" spc="80">
                <a:solidFill>
                  <a:srgbClr val="FFFFFF"/>
                </a:solidFill>
                <a:latin typeface="Aileron Bold"/>
              </a:rPr>
              <a:t>Problem define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657755" y="5634097"/>
            <a:ext cx="920148" cy="33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2"/>
              </a:lnSpc>
              <a:spcBef>
                <a:spcPct val="0"/>
              </a:spcBef>
            </a:pPr>
            <a:r>
              <a:rPr lang="en-US" sz="2056" spc="80">
                <a:solidFill>
                  <a:srgbClr val="FFFFFF"/>
                </a:solidFill>
                <a:latin typeface="Aileron Bold"/>
              </a:rPr>
              <a:t>Test</a:t>
            </a:r>
            <a:r>
              <a:rPr lang="en-US" sz="2056" spc="80">
                <a:solidFill>
                  <a:srgbClr val="FFFFFF"/>
                </a:solidFill>
                <a:latin typeface="Aileron Bold"/>
              </a:rPr>
              <a:t>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577904" y="6936436"/>
            <a:ext cx="1580422" cy="33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2"/>
              </a:lnSpc>
              <a:spcBef>
                <a:spcPct val="0"/>
              </a:spcBef>
            </a:pPr>
            <a:r>
              <a:rPr lang="en-US" sz="2056" spc="80">
                <a:solidFill>
                  <a:srgbClr val="FFFFFF"/>
                </a:solidFill>
                <a:latin typeface="Aileron Bold"/>
              </a:rPr>
              <a:t>Prototype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820565" y="6045697"/>
            <a:ext cx="920148" cy="33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2"/>
              </a:lnSpc>
              <a:spcBef>
                <a:spcPct val="0"/>
              </a:spcBef>
            </a:pPr>
            <a:r>
              <a:rPr lang="en-US" sz="2056" spc="80">
                <a:solidFill>
                  <a:srgbClr val="FFFFFF"/>
                </a:solidFill>
                <a:latin typeface="Aileron Bold"/>
              </a:rPr>
              <a:t>Ideate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374376" y="933450"/>
            <a:ext cx="3522265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What’s we need to do until next step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DAFs0i-r_9g</dc:identifier>
  <dcterms:modified xsi:type="dcterms:W3CDTF">2011-08-01T06:04:30Z</dcterms:modified>
  <cp:revision>1</cp:revision>
  <dc:title>Write the problem here and elaborate on it.</dc:title>
</cp:coreProperties>
</file>